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302" r:id="rId10"/>
    <p:sldId id="266" r:id="rId11"/>
    <p:sldId id="267" r:id="rId12"/>
    <p:sldId id="298" r:id="rId13"/>
    <p:sldId id="29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03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9A4BBA-D692-4588-9994-5A77B2675599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79547AD-0631-4DE4-A327-058BD3F5D868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Divide the input image into sub-images of size 8-by-8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7FE7AB-B904-459B-AE14-9D6A40A565D4}" type="parTrans" cxnId="{0105A80F-0764-4ED0-A0FB-309CC223783C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4093AA-7065-4AAB-AB18-E5ED4BCAAC20}" type="sibTrans" cxnId="{0105A80F-0764-4ED0-A0FB-309CC223783C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0A32CF-D322-450D-A448-316CE8898EAF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Calculate the histogram of each sub-image.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64AB-6491-4F39-BEC1-056EFAD97C60}" type="parTrans" cxnId="{A1BCA0EB-9800-4E44-AFE1-6C51CAA3D760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FD9229-88D0-43C4-8C0F-C819437BBFDB}" type="sibTrans" cxnId="{A1BCA0EB-9800-4E44-AFE1-6C51CAA3D760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A64CC-94BB-495B-BCA8-BDE9CEDBA8BA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Find a PDF as described in previous section. 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665BB6-3B49-4B3F-B7FE-2145E8137595}" type="parTrans" cxnId="{03B4FCC2-B2A0-42E7-A6F3-41895876CAAE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C66F29-A4CE-4353-85A4-457096C0167A}" type="sibTrans" cxnId="{03B4FCC2-B2A0-42E7-A6F3-41895876CAAE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C0F32E-EC08-448C-8EA2-9DF228C6B2D2}">
      <dgm:prSet phldrT="[Text]" custT="1"/>
      <dgm:spPr/>
      <dgm:t>
        <a:bodyPr/>
        <a:lstStyle/>
        <a:p>
          <a:pPr algn="l"/>
          <a:r>
            <a: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 a threshold to clip the histograms. If the histogram of any bin crosses the clip limit, then the pixels above the clip limit are uniformly distributed to other bins.</a:t>
          </a:r>
        </a:p>
      </dgm:t>
    </dgm:pt>
    <dgm:pt modelId="{495BA58C-46B1-4556-B282-F57257CFA66E}" type="parTrans" cxnId="{BEE55B62-5B8D-4800-AE9C-401FBA3DDC8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69D1D1-D14B-4683-96DA-B7AE48ABD029}" type="sibTrans" cxnId="{BEE55B62-5B8D-4800-AE9C-401FBA3DDC8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2AB122-0FC9-41D0-9C76-6ADF76490647}">
      <dgm:prSet phldrT="[Text]" custT="1"/>
      <dgm:spPr/>
      <dgm:t>
        <a:bodyPr/>
        <a:lstStyle/>
        <a:p>
          <a:pPr algn="l"/>
          <a:r>
            <a: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Apply histogram equalization to each sub-image.</a:t>
          </a:r>
        </a:p>
      </dgm:t>
    </dgm:pt>
    <dgm:pt modelId="{D15256BC-F94F-4EB8-9297-E3C586D3229A}" type="parTrans" cxnId="{C9574821-F349-4E78-9617-86A3506A2CA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6C3B57-9010-433F-9474-D663BBF55653}" type="sibTrans" cxnId="{C9574821-F349-4E78-9617-86A3506A2CA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72C66D-EBFB-4C7D-87EF-CE4E894262E9}">
      <dgm:prSet phldrT="[Text]" custT="1"/>
      <dgm:spPr/>
      <dgm:t>
        <a:bodyPr/>
        <a:lstStyle/>
        <a:p>
          <a:pPr algn="l"/>
          <a:r>
            <a:rPr lang="en-US" sz="1200" b="0" i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Bilinear interpolation is applied to remove artifacts at the boundary of sub-images. 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D79CC6-7110-4FE8-9902-D07017A7A883}" type="parTrans" cxnId="{12B18771-ACE8-4DFB-8AE6-89E619751A1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5233ED-0C06-485D-8614-570E148FC8AF}" type="sibTrans" cxnId="{12B18771-ACE8-4DFB-8AE6-89E619751A1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3A2837-BD4F-4FCE-A020-59A5B6FF2EAC}" type="pres">
      <dgm:prSet presAssocID="{A29A4BBA-D692-4588-9994-5A77B2675599}" presName="CompostProcess" presStyleCnt="0">
        <dgm:presLayoutVars>
          <dgm:dir/>
          <dgm:resizeHandles val="exact"/>
        </dgm:presLayoutVars>
      </dgm:prSet>
      <dgm:spPr/>
    </dgm:pt>
    <dgm:pt modelId="{AB790340-365D-432E-86E6-548E1E77F1A7}" type="pres">
      <dgm:prSet presAssocID="{A29A4BBA-D692-4588-9994-5A77B2675599}" presName="arrow" presStyleLbl="bgShp" presStyleIdx="0" presStyleCnt="1"/>
      <dgm:spPr/>
    </dgm:pt>
    <dgm:pt modelId="{79F04BC7-3F15-4C15-99C8-4155BAC01CCE}" type="pres">
      <dgm:prSet presAssocID="{A29A4BBA-D692-4588-9994-5A77B2675599}" presName="linearProcess" presStyleCnt="0"/>
      <dgm:spPr/>
    </dgm:pt>
    <dgm:pt modelId="{BABDAD3F-CF9C-4EDF-B5CE-B9F93522FF16}" type="pres">
      <dgm:prSet presAssocID="{C79547AD-0631-4DE4-A327-058BD3F5D868}" presName="textNode" presStyleLbl="node1" presStyleIdx="0" presStyleCnt="6">
        <dgm:presLayoutVars>
          <dgm:bulletEnabled val="1"/>
        </dgm:presLayoutVars>
      </dgm:prSet>
      <dgm:spPr/>
    </dgm:pt>
    <dgm:pt modelId="{E5FD3B4B-F2FD-4F59-B2ED-772F2B28FF4B}" type="pres">
      <dgm:prSet presAssocID="{BB4093AA-7065-4AAB-AB18-E5ED4BCAAC20}" presName="sibTrans" presStyleCnt="0"/>
      <dgm:spPr/>
    </dgm:pt>
    <dgm:pt modelId="{44E59161-8C50-4C25-AB70-93B8D7F32A13}" type="pres">
      <dgm:prSet presAssocID="{020A32CF-D322-450D-A448-316CE8898EAF}" presName="textNode" presStyleLbl="node1" presStyleIdx="1" presStyleCnt="6">
        <dgm:presLayoutVars>
          <dgm:bulletEnabled val="1"/>
        </dgm:presLayoutVars>
      </dgm:prSet>
      <dgm:spPr/>
    </dgm:pt>
    <dgm:pt modelId="{33B35475-D7EC-467F-A64F-4FAE81F6C0EA}" type="pres">
      <dgm:prSet presAssocID="{0EFD9229-88D0-43C4-8C0F-C819437BBFDB}" presName="sibTrans" presStyleCnt="0"/>
      <dgm:spPr/>
    </dgm:pt>
    <dgm:pt modelId="{B92081EA-107B-42BD-B422-34777BEC70A0}" type="pres">
      <dgm:prSet presAssocID="{EAEA64CC-94BB-495B-BCA8-BDE9CEDBA8BA}" presName="textNode" presStyleLbl="node1" presStyleIdx="2" presStyleCnt="6">
        <dgm:presLayoutVars>
          <dgm:bulletEnabled val="1"/>
        </dgm:presLayoutVars>
      </dgm:prSet>
      <dgm:spPr/>
    </dgm:pt>
    <dgm:pt modelId="{E804019D-B770-4462-A341-234E4FEBF178}" type="pres">
      <dgm:prSet presAssocID="{4FC66F29-A4CE-4353-85A4-457096C0167A}" presName="sibTrans" presStyleCnt="0"/>
      <dgm:spPr/>
    </dgm:pt>
    <dgm:pt modelId="{7E2DD199-7A85-48C2-9F67-BF748FE301EC}" type="pres">
      <dgm:prSet presAssocID="{14C0F32E-EC08-448C-8EA2-9DF228C6B2D2}" presName="textNode" presStyleLbl="node1" presStyleIdx="3" presStyleCnt="6">
        <dgm:presLayoutVars>
          <dgm:bulletEnabled val="1"/>
        </dgm:presLayoutVars>
      </dgm:prSet>
      <dgm:spPr/>
    </dgm:pt>
    <dgm:pt modelId="{8FF7CEAB-F9CA-4783-AF47-8E14ACA661C2}" type="pres">
      <dgm:prSet presAssocID="{3F69D1D1-D14B-4683-96DA-B7AE48ABD029}" presName="sibTrans" presStyleCnt="0"/>
      <dgm:spPr/>
    </dgm:pt>
    <dgm:pt modelId="{44CFCB00-1B8F-4F68-8D54-534899B3F950}" type="pres">
      <dgm:prSet presAssocID="{672AB122-0FC9-41D0-9C76-6ADF76490647}" presName="textNode" presStyleLbl="node1" presStyleIdx="4" presStyleCnt="6">
        <dgm:presLayoutVars>
          <dgm:bulletEnabled val="1"/>
        </dgm:presLayoutVars>
      </dgm:prSet>
      <dgm:spPr/>
    </dgm:pt>
    <dgm:pt modelId="{AC65677B-AFE3-4835-8C81-415906B23594}" type="pres">
      <dgm:prSet presAssocID="{A56C3B57-9010-433F-9474-D663BBF55653}" presName="sibTrans" presStyleCnt="0"/>
      <dgm:spPr/>
    </dgm:pt>
    <dgm:pt modelId="{E37F1A8F-8A6A-4D57-A9B4-A680C5D3DBE8}" type="pres">
      <dgm:prSet presAssocID="{9072C66D-EBFB-4C7D-87EF-CE4E894262E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105A80F-0764-4ED0-A0FB-309CC223783C}" srcId="{A29A4BBA-D692-4588-9994-5A77B2675599}" destId="{C79547AD-0631-4DE4-A327-058BD3F5D868}" srcOrd="0" destOrd="0" parTransId="{C27FE7AB-B904-459B-AE14-9D6A40A565D4}" sibTransId="{BB4093AA-7065-4AAB-AB18-E5ED4BCAAC20}"/>
    <dgm:cxn modelId="{E70CDE1E-A2AD-42B7-9149-60B547B5DF23}" type="presOf" srcId="{EAEA64CC-94BB-495B-BCA8-BDE9CEDBA8BA}" destId="{B92081EA-107B-42BD-B422-34777BEC70A0}" srcOrd="0" destOrd="0" presId="urn:microsoft.com/office/officeart/2005/8/layout/hProcess9"/>
    <dgm:cxn modelId="{C9574821-F349-4E78-9617-86A3506A2CA4}" srcId="{A29A4BBA-D692-4588-9994-5A77B2675599}" destId="{672AB122-0FC9-41D0-9C76-6ADF76490647}" srcOrd="4" destOrd="0" parTransId="{D15256BC-F94F-4EB8-9297-E3C586D3229A}" sibTransId="{A56C3B57-9010-433F-9474-D663BBF55653}"/>
    <dgm:cxn modelId="{3B21D224-468D-4906-968B-15BFC42E2619}" type="presOf" srcId="{A29A4BBA-D692-4588-9994-5A77B2675599}" destId="{F23A2837-BD4F-4FCE-A020-59A5B6FF2EAC}" srcOrd="0" destOrd="0" presId="urn:microsoft.com/office/officeart/2005/8/layout/hProcess9"/>
    <dgm:cxn modelId="{BEE55B62-5B8D-4800-AE9C-401FBA3DDC85}" srcId="{A29A4BBA-D692-4588-9994-5A77B2675599}" destId="{14C0F32E-EC08-448C-8EA2-9DF228C6B2D2}" srcOrd="3" destOrd="0" parTransId="{495BA58C-46B1-4556-B282-F57257CFA66E}" sibTransId="{3F69D1D1-D14B-4683-96DA-B7AE48ABD029}"/>
    <dgm:cxn modelId="{12B18771-ACE8-4DFB-8AE6-89E619751A15}" srcId="{A29A4BBA-D692-4588-9994-5A77B2675599}" destId="{9072C66D-EBFB-4C7D-87EF-CE4E894262E9}" srcOrd="5" destOrd="0" parTransId="{1BD79CC6-7110-4FE8-9902-D07017A7A883}" sibTransId="{855233ED-0C06-485D-8614-570E148FC8AF}"/>
    <dgm:cxn modelId="{267C2777-F9DC-4A07-9372-CDAE0F1C738C}" type="presOf" srcId="{14C0F32E-EC08-448C-8EA2-9DF228C6B2D2}" destId="{7E2DD199-7A85-48C2-9F67-BF748FE301EC}" srcOrd="0" destOrd="0" presId="urn:microsoft.com/office/officeart/2005/8/layout/hProcess9"/>
    <dgm:cxn modelId="{A4B68C94-3750-4F98-8855-7EE44C48F6F4}" type="presOf" srcId="{020A32CF-D322-450D-A448-316CE8898EAF}" destId="{44E59161-8C50-4C25-AB70-93B8D7F32A13}" srcOrd="0" destOrd="0" presId="urn:microsoft.com/office/officeart/2005/8/layout/hProcess9"/>
    <dgm:cxn modelId="{DB54B1C2-E510-4657-A322-4ECD9A52B457}" type="presOf" srcId="{C79547AD-0631-4DE4-A327-058BD3F5D868}" destId="{BABDAD3F-CF9C-4EDF-B5CE-B9F93522FF16}" srcOrd="0" destOrd="0" presId="urn:microsoft.com/office/officeart/2005/8/layout/hProcess9"/>
    <dgm:cxn modelId="{03B4FCC2-B2A0-42E7-A6F3-41895876CAAE}" srcId="{A29A4BBA-D692-4588-9994-5A77B2675599}" destId="{EAEA64CC-94BB-495B-BCA8-BDE9CEDBA8BA}" srcOrd="2" destOrd="0" parTransId="{C0665BB6-3B49-4B3F-B7FE-2145E8137595}" sibTransId="{4FC66F29-A4CE-4353-85A4-457096C0167A}"/>
    <dgm:cxn modelId="{96BA8BE5-E0F8-4755-B0BE-ACF419562382}" type="presOf" srcId="{9072C66D-EBFB-4C7D-87EF-CE4E894262E9}" destId="{E37F1A8F-8A6A-4D57-A9B4-A680C5D3DBE8}" srcOrd="0" destOrd="0" presId="urn:microsoft.com/office/officeart/2005/8/layout/hProcess9"/>
    <dgm:cxn modelId="{A1BCA0EB-9800-4E44-AFE1-6C51CAA3D760}" srcId="{A29A4BBA-D692-4588-9994-5A77B2675599}" destId="{020A32CF-D322-450D-A448-316CE8898EAF}" srcOrd="1" destOrd="0" parTransId="{FF0064AB-6491-4F39-BEC1-056EFAD97C60}" sibTransId="{0EFD9229-88D0-43C4-8C0F-C819437BBFDB}"/>
    <dgm:cxn modelId="{D93B88FA-BDF1-450C-B6B4-807D402E12E9}" type="presOf" srcId="{672AB122-0FC9-41D0-9C76-6ADF76490647}" destId="{44CFCB00-1B8F-4F68-8D54-534899B3F950}" srcOrd="0" destOrd="0" presId="urn:microsoft.com/office/officeart/2005/8/layout/hProcess9"/>
    <dgm:cxn modelId="{3AD48E06-7044-4C1B-BB5F-779E49409BB0}" type="presParOf" srcId="{F23A2837-BD4F-4FCE-A020-59A5B6FF2EAC}" destId="{AB790340-365D-432E-86E6-548E1E77F1A7}" srcOrd="0" destOrd="0" presId="urn:microsoft.com/office/officeart/2005/8/layout/hProcess9"/>
    <dgm:cxn modelId="{08BB47B4-6F3C-4ED0-9F0D-1DE5EB8217E1}" type="presParOf" srcId="{F23A2837-BD4F-4FCE-A020-59A5B6FF2EAC}" destId="{79F04BC7-3F15-4C15-99C8-4155BAC01CCE}" srcOrd="1" destOrd="0" presId="urn:microsoft.com/office/officeart/2005/8/layout/hProcess9"/>
    <dgm:cxn modelId="{181F85B0-F38F-4D0A-98D0-FD741D7747FF}" type="presParOf" srcId="{79F04BC7-3F15-4C15-99C8-4155BAC01CCE}" destId="{BABDAD3F-CF9C-4EDF-B5CE-B9F93522FF16}" srcOrd="0" destOrd="0" presId="urn:microsoft.com/office/officeart/2005/8/layout/hProcess9"/>
    <dgm:cxn modelId="{712AAA7F-656C-43C8-AFC5-1420CE97BCB8}" type="presParOf" srcId="{79F04BC7-3F15-4C15-99C8-4155BAC01CCE}" destId="{E5FD3B4B-F2FD-4F59-B2ED-772F2B28FF4B}" srcOrd="1" destOrd="0" presId="urn:microsoft.com/office/officeart/2005/8/layout/hProcess9"/>
    <dgm:cxn modelId="{F2281A7F-5D00-4EAD-A7F8-1FCA24DD10E9}" type="presParOf" srcId="{79F04BC7-3F15-4C15-99C8-4155BAC01CCE}" destId="{44E59161-8C50-4C25-AB70-93B8D7F32A13}" srcOrd="2" destOrd="0" presId="urn:microsoft.com/office/officeart/2005/8/layout/hProcess9"/>
    <dgm:cxn modelId="{F3A343E5-48A4-45E9-9774-4A840B055956}" type="presParOf" srcId="{79F04BC7-3F15-4C15-99C8-4155BAC01CCE}" destId="{33B35475-D7EC-467F-A64F-4FAE81F6C0EA}" srcOrd="3" destOrd="0" presId="urn:microsoft.com/office/officeart/2005/8/layout/hProcess9"/>
    <dgm:cxn modelId="{F711179F-C2F5-45D0-81E5-9F493AC78DA5}" type="presParOf" srcId="{79F04BC7-3F15-4C15-99C8-4155BAC01CCE}" destId="{B92081EA-107B-42BD-B422-34777BEC70A0}" srcOrd="4" destOrd="0" presId="urn:microsoft.com/office/officeart/2005/8/layout/hProcess9"/>
    <dgm:cxn modelId="{70988C4E-74AB-4EDB-B448-D07BE833C6EA}" type="presParOf" srcId="{79F04BC7-3F15-4C15-99C8-4155BAC01CCE}" destId="{E804019D-B770-4462-A341-234E4FEBF178}" srcOrd="5" destOrd="0" presId="urn:microsoft.com/office/officeart/2005/8/layout/hProcess9"/>
    <dgm:cxn modelId="{2B3DC093-3301-447E-A5A6-37838A7B1B0E}" type="presParOf" srcId="{79F04BC7-3F15-4C15-99C8-4155BAC01CCE}" destId="{7E2DD199-7A85-48C2-9F67-BF748FE301EC}" srcOrd="6" destOrd="0" presId="urn:microsoft.com/office/officeart/2005/8/layout/hProcess9"/>
    <dgm:cxn modelId="{0446F2A7-F44B-4FDA-92A1-42B7DF307DD2}" type="presParOf" srcId="{79F04BC7-3F15-4C15-99C8-4155BAC01CCE}" destId="{8FF7CEAB-F9CA-4783-AF47-8E14ACA661C2}" srcOrd="7" destOrd="0" presId="urn:microsoft.com/office/officeart/2005/8/layout/hProcess9"/>
    <dgm:cxn modelId="{2A2E9331-4D48-4784-AB14-AB27D85BB090}" type="presParOf" srcId="{79F04BC7-3F15-4C15-99C8-4155BAC01CCE}" destId="{44CFCB00-1B8F-4F68-8D54-534899B3F950}" srcOrd="8" destOrd="0" presId="urn:microsoft.com/office/officeart/2005/8/layout/hProcess9"/>
    <dgm:cxn modelId="{8180E268-C2F8-40A3-8097-280B4C6DDFD6}" type="presParOf" srcId="{79F04BC7-3F15-4C15-99C8-4155BAC01CCE}" destId="{AC65677B-AFE3-4835-8C81-415906B23594}" srcOrd="9" destOrd="0" presId="urn:microsoft.com/office/officeart/2005/8/layout/hProcess9"/>
    <dgm:cxn modelId="{75EEC705-A076-4D9C-85E2-5030D6B4FDE8}" type="presParOf" srcId="{79F04BC7-3F15-4C15-99C8-4155BAC01CCE}" destId="{E37F1A8F-8A6A-4D57-A9B4-A680C5D3DBE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9A4BBA-D692-4588-9994-5A77B267559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79547AD-0631-4DE4-A327-058BD3F5D868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Creating a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difference image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(d), computed by finding the difference between the smoothed version of the image and itself.</a:t>
          </a:r>
        </a:p>
      </dgm:t>
    </dgm:pt>
    <dgm:pt modelId="{C27FE7AB-B904-459B-AE14-9D6A40A565D4}" type="parTrans" cxnId="{0105A80F-0764-4ED0-A0FB-309CC223783C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4093AA-7065-4AAB-AB18-E5ED4BCAAC20}" type="sibTrans" cxnId="{0105A80F-0764-4ED0-A0FB-309CC223783C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0A32CF-D322-450D-A448-316CE8898EAF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difference image is then used to compute the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standard deviation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image after applying a Gaussian smoothing.</a:t>
          </a:r>
        </a:p>
      </dgm:t>
    </dgm:pt>
    <dgm:pt modelId="{FF0064AB-6491-4F39-BEC1-056EFAD97C60}" type="parTrans" cxnId="{A1BCA0EB-9800-4E44-AFE1-6C51CAA3D760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FD9229-88D0-43C4-8C0F-C819437BBFDB}" type="sibTrans" cxnId="{A1BCA0EB-9800-4E44-AFE1-6C51CAA3D760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A64CC-94BB-495B-BCA8-BDE9CEDBA8BA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final image </a:t>
          </a:r>
          <a:r>
            <a:rPr lang="en-US" sz="1600" b="1" i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600" b="1" i="1" kern="1200" baseline="-250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out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 is created by dividing the difference image by the maximum between the local mean of the standard deviation image and the standard deviation image.</a:t>
          </a:r>
        </a:p>
      </dgm:t>
    </dgm:pt>
    <dgm:pt modelId="{C0665BB6-3B49-4B3F-B7FE-2145E8137595}" type="parTrans" cxnId="{03B4FCC2-B2A0-42E7-A6F3-41895876CAA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C66F29-A4CE-4353-85A4-457096C0167A}" type="sibTrans" cxnId="{03B4FCC2-B2A0-42E7-A6F3-41895876CAA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C36E88-50B7-4892-AA55-68E7247E31C4}" type="pres">
      <dgm:prSet presAssocID="{A29A4BBA-D692-4588-9994-5A77B2675599}" presName="Name0" presStyleCnt="0">
        <dgm:presLayoutVars>
          <dgm:dir/>
          <dgm:resizeHandles val="exact"/>
        </dgm:presLayoutVars>
      </dgm:prSet>
      <dgm:spPr/>
    </dgm:pt>
    <dgm:pt modelId="{E39611CB-61E6-4514-B46F-E71EB4DA36A3}" type="pres">
      <dgm:prSet presAssocID="{C79547AD-0631-4DE4-A327-058BD3F5D868}" presName="node" presStyleLbl="node1" presStyleIdx="0" presStyleCnt="3">
        <dgm:presLayoutVars>
          <dgm:bulletEnabled val="1"/>
        </dgm:presLayoutVars>
      </dgm:prSet>
      <dgm:spPr/>
    </dgm:pt>
    <dgm:pt modelId="{08C6D378-2700-4B79-A2F4-70ECBB7C7495}" type="pres">
      <dgm:prSet presAssocID="{BB4093AA-7065-4AAB-AB18-E5ED4BCAAC20}" presName="sibTrans" presStyleLbl="sibTrans2D1" presStyleIdx="0" presStyleCnt="2"/>
      <dgm:spPr/>
    </dgm:pt>
    <dgm:pt modelId="{BA4557D2-A2EE-4470-8E52-7990E042B9DF}" type="pres">
      <dgm:prSet presAssocID="{BB4093AA-7065-4AAB-AB18-E5ED4BCAAC20}" presName="connectorText" presStyleLbl="sibTrans2D1" presStyleIdx="0" presStyleCnt="2"/>
      <dgm:spPr/>
    </dgm:pt>
    <dgm:pt modelId="{A6E228D1-6048-4AAF-98DE-F8D3D70FF496}" type="pres">
      <dgm:prSet presAssocID="{020A32CF-D322-450D-A448-316CE8898EAF}" presName="node" presStyleLbl="node1" presStyleIdx="1" presStyleCnt="3">
        <dgm:presLayoutVars>
          <dgm:bulletEnabled val="1"/>
        </dgm:presLayoutVars>
      </dgm:prSet>
      <dgm:spPr/>
    </dgm:pt>
    <dgm:pt modelId="{184C1D9F-7D79-4269-8741-D5A935FBCBA8}" type="pres">
      <dgm:prSet presAssocID="{0EFD9229-88D0-43C4-8C0F-C819437BBFDB}" presName="sibTrans" presStyleLbl="sibTrans2D1" presStyleIdx="1" presStyleCnt="2"/>
      <dgm:spPr/>
    </dgm:pt>
    <dgm:pt modelId="{F16E0EF6-2E71-4E58-8C1E-EB450D5C55DF}" type="pres">
      <dgm:prSet presAssocID="{0EFD9229-88D0-43C4-8C0F-C819437BBFDB}" presName="connectorText" presStyleLbl="sibTrans2D1" presStyleIdx="1" presStyleCnt="2"/>
      <dgm:spPr/>
    </dgm:pt>
    <dgm:pt modelId="{0F8BF910-8E3A-41EF-8EB0-6F4F85B8F01B}" type="pres">
      <dgm:prSet presAssocID="{EAEA64CC-94BB-495B-BCA8-BDE9CEDBA8BA}" presName="node" presStyleLbl="node1" presStyleIdx="2" presStyleCnt="3">
        <dgm:presLayoutVars>
          <dgm:bulletEnabled val="1"/>
        </dgm:presLayoutVars>
      </dgm:prSet>
      <dgm:spPr/>
    </dgm:pt>
  </dgm:ptLst>
  <dgm:cxnLst>
    <dgm:cxn modelId="{EA8F5A03-ADC8-477A-9F94-0E29995DF1A8}" type="presOf" srcId="{C79547AD-0631-4DE4-A327-058BD3F5D868}" destId="{E39611CB-61E6-4514-B46F-E71EB4DA36A3}" srcOrd="0" destOrd="0" presId="urn:microsoft.com/office/officeart/2005/8/layout/process1"/>
    <dgm:cxn modelId="{0105A80F-0764-4ED0-A0FB-309CC223783C}" srcId="{A29A4BBA-D692-4588-9994-5A77B2675599}" destId="{C79547AD-0631-4DE4-A327-058BD3F5D868}" srcOrd="0" destOrd="0" parTransId="{C27FE7AB-B904-459B-AE14-9D6A40A565D4}" sibTransId="{BB4093AA-7065-4AAB-AB18-E5ED4BCAAC20}"/>
    <dgm:cxn modelId="{362A804C-1173-43FC-AF51-2E61E9EA1127}" type="presOf" srcId="{BB4093AA-7065-4AAB-AB18-E5ED4BCAAC20}" destId="{08C6D378-2700-4B79-A2F4-70ECBB7C7495}" srcOrd="0" destOrd="0" presId="urn:microsoft.com/office/officeart/2005/8/layout/process1"/>
    <dgm:cxn modelId="{330A454E-1D52-4135-9F8E-3C558D18C31F}" type="presOf" srcId="{BB4093AA-7065-4AAB-AB18-E5ED4BCAAC20}" destId="{BA4557D2-A2EE-4470-8E52-7990E042B9DF}" srcOrd="1" destOrd="0" presId="urn:microsoft.com/office/officeart/2005/8/layout/process1"/>
    <dgm:cxn modelId="{71A1674F-B685-4482-85FC-32BFD92E7332}" type="presOf" srcId="{0EFD9229-88D0-43C4-8C0F-C819437BBFDB}" destId="{184C1D9F-7D79-4269-8741-D5A935FBCBA8}" srcOrd="0" destOrd="0" presId="urn:microsoft.com/office/officeart/2005/8/layout/process1"/>
    <dgm:cxn modelId="{25691851-175F-4AD9-B292-5961078BCDD0}" type="presOf" srcId="{A29A4BBA-D692-4588-9994-5A77B2675599}" destId="{39C36E88-50B7-4892-AA55-68E7247E31C4}" srcOrd="0" destOrd="0" presId="urn:microsoft.com/office/officeart/2005/8/layout/process1"/>
    <dgm:cxn modelId="{9A608A57-89B6-42FB-A64D-EE69A353232B}" type="presOf" srcId="{EAEA64CC-94BB-495B-BCA8-BDE9CEDBA8BA}" destId="{0F8BF910-8E3A-41EF-8EB0-6F4F85B8F01B}" srcOrd="0" destOrd="0" presId="urn:microsoft.com/office/officeart/2005/8/layout/process1"/>
    <dgm:cxn modelId="{03B4FCC2-B2A0-42E7-A6F3-41895876CAAE}" srcId="{A29A4BBA-D692-4588-9994-5A77B2675599}" destId="{EAEA64CC-94BB-495B-BCA8-BDE9CEDBA8BA}" srcOrd="2" destOrd="0" parTransId="{C0665BB6-3B49-4B3F-B7FE-2145E8137595}" sibTransId="{4FC66F29-A4CE-4353-85A4-457096C0167A}"/>
    <dgm:cxn modelId="{1352B3DA-BAC7-45C0-AA9D-D3A3DD2A0625}" type="presOf" srcId="{0EFD9229-88D0-43C4-8C0F-C819437BBFDB}" destId="{F16E0EF6-2E71-4E58-8C1E-EB450D5C55DF}" srcOrd="1" destOrd="0" presId="urn:microsoft.com/office/officeart/2005/8/layout/process1"/>
    <dgm:cxn modelId="{A1BCA0EB-9800-4E44-AFE1-6C51CAA3D760}" srcId="{A29A4BBA-D692-4588-9994-5A77B2675599}" destId="{020A32CF-D322-450D-A448-316CE8898EAF}" srcOrd="1" destOrd="0" parTransId="{FF0064AB-6491-4F39-BEC1-056EFAD97C60}" sibTransId="{0EFD9229-88D0-43C4-8C0F-C819437BBFDB}"/>
    <dgm:cxn modelId="{E522C3EF-4DC0-438A-8025-00B993634C03}" type="presOf" srcId="{020A32CF-D322-450D-A448-316CE8898EAF}" destId="{A6E228D1-6048-4AAF-98DE-F8D3D70FF496}" srcOrd="0" destOrd="0" presId="urn:microsoft.com/office/officeart/2005/8/layout/process1"/>
    <dgm:cxn modelId="{40E2F695-D1B3-4810-8C82-D4A11DB65964}" type="presParOf" srcId="{39C36E88-50B7-4892-AA55-68E7247E31C4}" destId="{E39611CB-61E6-4514-B46F-E71EB4DA36A3}" srcOrd="0" destOrd="0" presId="urn:microsoft.com/office/officeart/2005/8/layout/process1"/>
    <dgm:cxn modelId="{66121655-2548-41ED-BB7D-B95CFDAE2010}" type="presParOf" srcId="{39C36E88-50B7-4892-AA55-68E7247E31C4}" destId="{08C6D378-2700-4B79-A2F4-70ECBB7C7495}" srcOrd="1" destOrd="0" presId="urn:microsoft.com/office/officeart/2005/8/layout/process1"/>
    <dgm:cxn modelId="{EAE260F2-96DB-4846-9CA0-E3F60AC00C52}" type="presParOf" srcId="{08C6D378-2700-4B79-A2F4-70ECBB7C7495}" destId="{BA4557D2-A2EE-4470-8E52-7990E042B9DF}" srcOrd="0" destOrd="0" presId="urn:microsoft.com/office/officeart/2005/8/layout/process1"/>
    <dgm:cxn modelId="{2E5BD101-0264-4204-91A3-99E8948A8A7F}" type="presParOf" srcId="{39C36E88-50B7-4892-AA55-68E7247E31C4}" destId="{A6E228D1-6048-4AAF-98DE-F8D3D70FF496}" srcOrd="2" destOrd="0" presId="urn:microsoft.com/office/officeart/2005/8/layout/process1"/>
    <dgm:cxn modelId="{3CECC32F-23A5-4DF7-BC15-DFDAA5D9F16E}" type="presParOf" srcId="{39C36E88-50B7-4892-AA55-68E7247E31C4}" destId="{184C1D9F-7D79-4269-8741-D5A935FBCBA8}" srcOrd="3" destOrd="0" presId="urn:microsoft.com/office/officeart/2005/8/layout/process1"/>
    <dgm:cxn modelId="{090EFBD0-330D-4BFA-93BE-F8E2AB40AADF}" type="presParOf" srcId="{184C1D9F-7D79-4269-8741-D5A935FBCBA8}" destId="{F16E0EF6-2E71-4E58-8C1E-EB450D5C55DF}" srcOrd="0" destOrd="0" presId="urn:microsoft.com/office/officeart/2005/8/layout/process1"/>
    <dgm:cxn modelId="{3C510818-8D63-4B2C-B46A-128A145486B6}" type="presParOf" srcId="{39C36E88-50B7-4892-AA55-68E7247E31C4}" destId="{0F8BF910-8E3A-41EF-8EB0-6F4F85B8F0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90340-365D-432E-86E6-548E1E77F1A7}">
      <dsp:nvSpPr>
        <dsp:cNvPr id="0" name=""/>
        <dsp:cNvSpPr/>
      </dsp:nvSpPr>
      <dsp:spPr>
        <a:xfrm>
          <a:off x="832486" y="0"/>
          <a:ext cx="9434847" cy="342317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DAD3F-CF9C-4EDF-B5CE-B9F93522FF16}">
      <dsp:nvSpPr>
        <dsp:cNvPr id="0" name=""/>
        <dsp:cNvSpPr/>
      </dsp:nvSpPr>
      <dsp:spPr>
        <a:xfrm>
          <a:off x="13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Divide the input image into sub-images of size 8-by-8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977" y="1093794"/>
        <a:ext cx="1490640" cy="1235586"/>
      </dsp:txXfrm>
    </dsp:sp>
    <dsp:sp modelId="{44E59161-8C50-4C25-AB70-93B8D7F32A13}">
      <dsp:nvSpPr>
        <dsp:cNvPr id="0" name=""/>
        <dsp:cNvSpPr/>
      </dsp:nvSpPr>
      <dsp:spPr>
        <a:xfrm>
          <a:off x="189518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19536"/>
            <a:satOff val="1400"/>
            <a:lumOff val="352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Calculate the histogram of each sub-image.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2022" y="1093794"/>
        <a:ext cx="1490640" cy="1235586"/>
      </dsp:txXfrm>
    </dsp:sp>
    <dsp:sp modelId="{B92081EA-107B-42BD-B422-34777BEC70A0}">
      <dsp:nvSpPr>
        <dsp:cNvPr id="0" name=""/>
        <dsp:cNvSpPr/>
      </dsp:nvSpPr>
      <dsp:spPr>
        <a:xfrm>
          <a:off x="379022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39072"/>
            <a:satOff val="2800"/>
            <a:lumOff val="704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Find a PDF as described in previous section. 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57067" y="1093794"/>
        <a:ext cx="1490640" cy="1235586"/>
      </dsp:txXfrm>
    </dsp:sp>
    <dsp:sp modelId="{7E2DD199-7A85-48C2-9F67-BF748FE301EC}">
      <dsp:nvSpPr>
        <dsp:cNvPr id="0" name=""/>
        <dsp:cNvSpPr/>
      </dsp:nvSpPr>
      <dsp:spPr>
        <a:xfrm>
          <a:off x="568527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58608"/>
            <a:satOff val="4201"/>
            <a:lumOff val="1056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 a threshold to clip the histograms. If the histogram of any bin crosses the clip limit, then the pixels above the clip limit are uniformly distributed to other bins.</a:t>
          </a:r>
        </a:p>
      </dsp:txBody>
      <dsp:txXfrm>
        <a:off x="5752112" y="1093794"/>
        <a:ext cx="1490640" cy="1235586"/>
      </dsp:txXfrm>
    </dsp:sp>
    <dsp:sp modelId="{44CFCB00-1B8F-4F68-8D54-534899B3F950}">
      <dsp:nvSpPr>
        <dsp:cNvPr id="0" name=""/>
        <dsp:cNvSpPr/>
      </dsp:nvSpPr>
      <dsp:spPr>
        <a:xfrm>
          <a:off x="758031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78144"/>
            <a:satOff val="5601"/>
            <a:lumOff val="1408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Apply histogram equalization to each sub-image.</a:t>
          </a:r>
        </a:p>
      </dsp:txBody>
      <dsp:txXfrm>
        <a:off x="7647157" y="1093794"/>
        <a:ext cx="1490640" cy="1235586"/>
      </dsp:txXfrm>
    </dsp:sp>
    <dsp:sp modelId="{E37F1A8F-8A6A-4D57-A9B4-A680C5D3DBE8}">
      <dsp:nvSpPr>
        <dsp:cNvPr id="0" name=""/>
        <dsp:cNvSpPr/>
      </dsp:nvSpPr>
      <dsp:spPr>
        <a:xfrm>
          <a:off x="947536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97679"/>
            <a:satOff val="7001"/>
            <a:lumOff val="1760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Bilinear interpolation is applied to remove artifacts at the boundary of sub-images. 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42202" y="1093794"/>
        <a:ext cx="1490640" cy="1235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611CB-61E6-4514-B46F-E71EB4DA36A3}">
      <dsp:nvSpPr>
        <dsp:cNvPr id="0" name=""/>
        <dsp:cNvSpPr/>
      </dsp:nvSpPr>
      <dsp:spPr>
        <a:xfrm>
          <a:off x="96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Creating a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difference image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(d), computed by finding the difference between the smoothed version of the image and itself.</a:t>
          </a:r>
        </a:p>
      </dsp:txBody>
      <dsp:txXfrm>
        <a:off x="60611" y="889465"/>
        <a:ext cx="2795592" cy="1636621"/>
      </dsp:txXfrm>
    </dsp:sp>
    <dsp:sp modelId="{08C6D378-2700-4B79-A2F4-70ECBB7C7495}">
      <dsp:nvSpPr>
        <dsp:cNvPr id="0" name=""/>
        <dsp:cNvSpPr/>
      </dsp:nvSpPr>
      <dsp:spPr>
        <a:xfrm>
          <a:off x="3196865" y="1348494"/>
          <a:ext cx="614254" cy="7185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865" y="1492206"/>
        <a:ext cx="429978" cy="431138"/>
      </dsp:txXfrm>
    </dsp:sp>
    <dsp:sp modelId="{A6E228D1-6048-4AAF-98DE-F8D3D70FF496}">
      <dsp:nvSpPr>
        <dsp:cNvPr id="0" name=""/>
        <dsp:cNvSpPr/>
      </dsp:nvSpPr>
      <dsp:spPr>
        <a:xfrm>
          <a:off x="40660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8840"/>
            <a:satOff val="3500"/>
            <a:lumOff val="880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difference image is then used to compute the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standard deviation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image after applying a Gaussian smoothing.</a:t>
          </a:r>
        </a:p>
      </dsp:txBody>
      <dsp:txXfrm>
        <a:off x="4117011" y="889465"/>
        <a:ext cx="2795592" cy="1636621"/>
      </dsp:txXfrm>
    </dsp:sp>
    <dsp:sp modelId="{184C1D9F-7D79-4269-8741-D5A935FBCBA8}">
      <dsp:nvSpPr>
        <dsp:cNvPr id="0" name=""/>
        <dsp:cNvSpPr/>
      </dsp:nvSpPr>
      <dsp:spPr>
        <a:xfrm>
          <a:off x="7253265" y="1348494"/>
          <a:ext cx="614254" cy="7185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97654"/>
            <a:satOff val="2133"/>
            <a:lumOff val="141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253265" y="1492206"/>
        <a:ext cx="429978" cy="431138"/>
      </dsp:txXfrm>
    </dsp:sp>
    <dsp:sp modelId="{0F8BF910-8E3A-41EF-8EB0-6F4F85B8F01B}">
      <dsp:nvSpPr>
        <dsp:cNvPr id="0" name=""/>
        <dsp:cNvSpPr/>
      </dsp:nvSpPr>
      <dsp:spPr>
        <a:xfrm>
          <a:off x="81224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97679"/>
            <a:satOff val="7001"/>
            <a:lumOff val="1760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final image </a:t>
          </a:r>
          <a:r>
            <a:rPr lang="en-US" sz="1600" b="1" i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600" b="1" i="1" kern="1200" baseline="-250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out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 is created by dividing the difference image by the maximum between the local mean of the standard deviation image and the standard deviation image.</a:t>
          </a:r>
        </a:p>
      </dsp:txBody>
      <dsp:txXfrm>
        <a:off x="8173411" y="889465"/>
        <a:ext cx="2795592" cy="163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6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10/26/2024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5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7.wdp"/><Relationship Id="rId5" Type="http://schemas.openxmlformats.org/officeDocument/2006/relationships/image" Target="../media/image19.png"/><Relationship Id="rId4" Type="http://schemas.microsoft.com/office/2007/relationships/hdphoto" Target="../media/hdphoto16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22.wdp"/><Relationship Id="rId7" Type="http://schemas.microsoft.com/office/2007/relationships/hdphoto" Target="../media/hdphoto2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23.wdp"/><Relationship Id="rId4" Type="http://schemas.openxmlformats.org/officeDocument/2006/relationships/image" Target="../media/image26.png"/><Relationship Id="rId9" Type="http://schemas.microsoft.com/office/2007/relationships/hdphoto" Target="../media/hdphoto2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7.wdp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36.wdp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8.wdp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83C2-DB77-4F08-8E4F-B9DAB386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E23A-A94E-48F0-8B1D-1AC09A46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133839"/>
            <a:ext cx="10993546" cy="3293594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Chapter5: Image Enhancement</a:t>
            </a:r>
          </a:p>
          <a:p>
            <a:pPr algn="ctr"/>
            <a:endParaRPr lang="en-US" sz="2400" cap="none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Mohammad Javad Parseh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Jahrom University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Engineering and Information Technology</a:t>
            </a:r>
          </a:p>
          <a:p>
            <a:pPr algn="ctr"/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7859-89E8-4C02-882C-CEC395F5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1" y="512237"/>
            <a:ext cx="1250958" cy="125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74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544F-EEDB-4082-A5C5-C7C128EB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Law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C0485E-41A2-4149-9662-BA509A208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an 8-bit image, the intensity values range from [0; 255]. For </a:t>
            </a: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&gt; 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output of the transformation will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out of bounds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To avoid this scenario, the pixel intensities are normalized: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D187AC-D5CB-4B93-9278-34EDBE49E89F}"/>
              </a:ext>
            </a:extLst>
          </p:cNvPr>
          <p:cNvGrpSpPr/>
          <p:nvPr/>
        </p:nvGrpSpPr>
        <p:grpSpPr>
          <a:xfrm>
            <a:off x="3479417" y="3306614"/>
            <a:ext cx="5233166" cy="3231877"/>
            <a:chOff x="3263152" y="3091462"/>
            <a:chExt cx="4957762" cy="306179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6E0F94-6060-4C2D-A8BD-D1A0B7F59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88541" y="3091462"/>
              <a:ext cx="2099421" cy="72127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8480070-7FAC-4A19-A277-327A5D330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63152" y="3812735"/>
              <a:ext cx="4957762" cy="59998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E3BB2C-4DAE-4CBF-8158-DC57E5816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44622" y="4277275"/>
              <a:ext cx="3387258" cy="7305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078DB02-8C54-4151-A23A-F5C42F273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29799" y="4819166"/>
              <a:ext cx="3016903" cy="83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5648E43-1C43-4917-B630-CAE86513F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934944" y="5414307"/>
              <a:ext cx="3606612" cy="73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692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66E6-DDE9-4F91-9D4D-D310DD1A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Law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E20C6-16D8-4273-BB2E-1E7CBBA59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FDE2A9-1AE0-493B-897B-36911913C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7540" y="1884661"/>
            <a:ext cx="3576918" cy="47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3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Law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677947-2002-40DA-89FA-E4E0454FD7FF}"/>
              </a:ext>
            </a:extLst>
          </p:cNvPr>
          <p:cNvGrpSpPr/>
          <p:nvPr/>
        </p:nvGrpSpPr>
        <p:grpSpPr>
          <a:xfrm>
            <a:off x="826575" y="2565752"/>
            <a:ext cx="10538849" cy="3142915"/>
            <a:chOff x="1101367" y="1999130"/>
            <a:chExt cx="7304706" cy="21784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98563-5901-4436-B2C2-C5A5611DB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r="4371" b="52071"/>
            <a:stretch/>
          </p:blipFill>
          <p:spPr>
            <a:xfrm>
              <a:off x="1101367" y="1999130"/>
              <a:ext cx="4806373" cy="217842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2B87312-F3B5-4BEE-8FD9-D16A9E892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23054" t="52961" r="28161"/>
            <a:stretch/>
          </p:blipFill>
          <p:spPr>
            <a:xfrm>
              <a:off x="5907740" y="1999130"/>
              <a:ext cx="2498333" cy="21784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00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Log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44AD961-D877-483C-AB5B-B78038C1B8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2" y="2180496"/>
                <a:ext cx="11029615" cy="367830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Log transformation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is used to enhance pixel intensities that are otherwise missed due to a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wide range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of intensity values or lost at the expense of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high-intensity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values. </a:t>
                </a:r>
              </a:p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If the intensities in the image range from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[0,L-1]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then the log transformation at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(</a:t>
                </a:r>
                <a:r>
                  <a:rPr lang="en-US" sz="24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i,j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)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given by:</a:t>
                </a:r>
              </a:p>
              <a:p>
                <a:pPr algn="just"/>
                <a:endPara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1+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b="0" i="1" smtClean="0">
                                    <a:solidFill>
                                      <a:srgbClr val="000000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solidFill>
                                          <a:srgbClr val="000000"/>
                                        </a:solidFill>
                                        <a:effectLst>
                                          <a:outerShdw blurRad="38100" dist="38100" dir="2700000" algn="tl">
                                            <a:srgbClr val="000000">
                                              <a:alpha val="43137"/>
                                            </a:srgbClr>
                                          </a:outerShdw>
                                        </a:effectLst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the maximum magnitude value and </a:t>
                </a:r>
                <a:r>
                  <a:rPr lang="en-US" sz="2400" b="1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</a:t>
                </a:r>
                <a:r>
                  <a:rPr lang="en-US" sz="2400" b="1" i="1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2400" b="1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is the intensity value of the pixel in the input image at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(</a:t>
                </a:r>
                <a:r>
                  <a:rPr lang="en-US" sz="24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i,j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)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</a:t>
                </a:r>
              </a:p>
              <a:p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inverse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of the log transformation when the base is </a:t>
                </a:r>
                <a:r>
                  <a:rPr lang="en-US" sz="2400" b="1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e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given by: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E44AD961-D877-483C-AB5B-B78038C1B8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2180496"/>
                <a:ext cx="11029615" cy="3678303"/>
              </a:xfrm>
              <a:blipFill>
                <a:blip r:embed="rId2"/>
                <a:stretch>
                  <a:fillRect l="-608" t="-663" r="-1105" b="-2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EC70A27-9428-42DD-A6FB-EDF52198B4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5774" y="3764337"/>
            <a:ext cx="3600450" cy="670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EE631-0F4A-4A68-B7AB-27C4153AD7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81435" y="5781489"/>
            <a:ext cx="2229130" cy="54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4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Log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F1542-533C-4B8C-9D8F-80AC876CB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9027" y="2180496"/>
            <a:ext cx="5301781" cy="422237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9CD6F3-8511-421D-9F52-91CD164C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72783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 to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power law transformation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γ &lt; 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log transformation also maps a small range of dark or low-intensity pixel values in the input image to a wide range of intensities in the output image, while a wide range of bright or high-intensity pixel values in the input image get mapped to narrow range of high intensities in the output image.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88087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DBF2-E423-418E-8612-81566AB3D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Log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BB8EA-9886-47B7-92DF-C4036E2607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6705" y="2070846"/>
            <a:ext cx="5478589" cy="43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411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897E-DADF-47DE-8FD0-31709C0D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Log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2A3DF2-0005-4C4A-BA3B-F07D17152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4911" y="3029148"/>
            <a:ext cx="8222175" cy="34494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4AB82F-4756-4FAD-80A8-5C8673749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This image is very dark and the details are not clearly visible. Log transformation is performed to improve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to obtain the output image.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146083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E763-C312-4C90-988F-80B1E992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00E4-9B71-474C-8DEC-BE3233B93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117748" cy="3678303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As discussed earlier,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low gray-level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values in the image (the left side of the histogram) correspond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dark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regions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high gray-level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values in the image (the right side of the histogram) correspond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bright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regions.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low-contrast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image, the histogram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narrow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whereas in an image with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better contrast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histogram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spread out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equalization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goal is to improve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an image by rescaling the histogram so that the histogram of the new image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spread out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the pixel intensities range over all possible gray-level values.</a:t>
            </a:r>
          </a:p>
          <a:p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44004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773-6886-476E-8B7F-6BF9BF79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588CDBF-A43C-4B14-9AB7-2105F479AB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11117748" cy="3678303"/>
              </a:xfrm>
            </p:spPr>
            <p:txBody>
              <a:bodyPr>
                <a:normAutofit fontScale="92500"/>
              </a:bodyPr>
              <a:lstStyle/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 Cumulative Distribution Function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(CDF)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is defined 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000000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where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0≤i≤L−1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and where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L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the total number of gray-level values in the image. The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C(i)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the sum of all the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probabilities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of the pixel gray-level values from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0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to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i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 </a:t>
                </a:r>
              </a:p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Note that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an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increasing function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</a:t>
                </a:r>
              </a:p>
              <a:p>
                <a:pPr algn="just"/>
                <a:endPara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where </a:t>
                </a:r>
                <a:r>
                  <a:rPr lang="en-US" sz="2400" i="1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</a:t>
                </a:r>
                <a:r>
                  <a:rPr lang="en-US" sz="2400" i="1" baseline="-25000" dirty="0" err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min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the minimum value in the cumulative distribution. For a grayscale image with range between </a:t>
                </a:r>
                <a:r>
                  <a:rPr lang="en-US" sz="2400" i="1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[0,255]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, if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C(u)=</a:t>
                </a:r>
                <a:r>
                  <a:rPr lang="en-US" sz="2400" i="1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</a:t>
                </a:r>
                <a:r>
                  <a:rPr lang="en-US" sz="2400" i="1" baseline="-25000" dirty="0" err="1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min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then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h(u)=0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 If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C(u)=1 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then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h(u)=255</a:t>
                </a:r>
                <a:r>
                  <a:rPr lang="en-US" sz="2400" dirty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588CDBF-A43C-4B14-9AB7-2105F479AB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11117748" cy="3678303"/>
              </a:xfrm>
              <a:blipFill>
                <a:blip r:embed="rId2"/>
                <a:stretch>
                  <a:fillRect l="-439" t="-10614" r="-1042" b="-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FD4B93B-290B-4D77-874E-E1BF7D01B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8088" y="3938964"/>
            <a:ext cx="4655823" cy="98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02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71F933-954B-48E4-B1A0-5969237CAA66}"/>
              </a:ext>
            </a:extLst>
          </p:cNvPr>
          <p:cNvGrpSpPr/>
          <p:nvPr/>
        </p:nvGrpSpPr>
        <p:grpSpPr>
          <a:xfrm>
            <a:off x="1651547" y="2013362"/>
            <a:ext cx="8888905" cy="4512032"/>
            <a:chOff x="2304401" y="2013362"/>
            <a:chExt cx="8888905" cy="4512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94C734-4FE3-4362-BC99-24693B69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15020" y="3501504"/>
              <a:ext cx="3587836" cy="25818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C457EB-02AC-4ED1-A5EB-4F88BE29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04401" y="6083339"/>
              <a:ext cx="3609073" cy="4340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2A6206-8771-4D29-81D1-BF25B65A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5999" y="2013362"/>
              <a:ext cx="5097307" cy="40699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E19853-B546-4AD9-BF42-1C58B7A9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5678" y="6069105"/>
              <a:ext cx="5007628" cy="45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66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6E6A-336E-405A-A95E-8FA3FD02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9F41F-4364-4D04-9319-4F085473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filter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enhances the quality of an image so that important details can be visualized and quantified.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this chapter, we discuss a few more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enhancement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techniques. These techniques transform the pixel values in the input image to a new value in the output image using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mapping function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 discuss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logarithmic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transformation,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power law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inverse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equalization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 stretching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92841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FD20D-2C9A-48B7-A33C-521F09C708F4}"/>
              </a:ext>
            </a:extLst>
          </p:cNvPr>
          <p:cNvGrpSpPr/>
          <p:nvPr/>
        </p:nvGrpSpPr>
        <p:grpSpPr>
          <a:xfrm>
            <a:off x="4334672" y="1943101"/>
            <a:ext cx="3522655" cy="4681817"/>
            <a:chOff x="4467095" y="1817595"/>
            <a:chExt cx="3657558" cy="4861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39174-CDE1-4D9E-82AC-B693E5DE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7095" y="2196353"/>
              <a:ext cx="3657558" cy="44823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1894EC-C478-443F-B8AB-B5E7A7B7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7095" y="1817595"/>
              <a:ext cx="3657558" cy="378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8897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74B0AE-4DF1-43B9-9BA8-15C4C625CA50}"/>
              </a:ext>
            </a:extLst>
          </p:cNvPr>
          <p:cNvGrpSpPr/>
          <p:nvPr/>
        </p:nvGrpSpPr>
        <p:grpSpPr>
          <a:xfrm>
            <a:off x="283222" y="2728968"/>
            <a:ext cx="11625555" cy="2829150"/>
            <a:chOff x="581192" y="1715956"/>
            <a:chExt cx="9709988" cy="2362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B49785-434B-429E-A548-EBC9CF25E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2762"/>
            <a:stretch/>
          </p:blipFill>
          <p:spPr>
            <a:xfrm>
              <a:off x="581192" y="1715956"/>
              <a:ext cx="4844148" cy="23629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75F182-90D2-47A7-92E9-809DBB77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2973"/>
            <a:stretch/>
          </p:blipFill>
          <p:spPr>
            <a:xfrm>
              <a:off x="5425340" y="1715956"/>
              <a:ext cx="4865840" cy="2362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02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AB5087-4300-4726-B2A9-AC7A6F920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Instead of using the histogram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whole image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in Contrast Limited Adaptive Histogram Equalization, the image is divided into small regions and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of each region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computed.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1653E9-5D0A-4A21-B944-D15C98A17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095194"/>
              </p:ext>
            </p:extLst>
          </p:nvPr>
        </p:nvGraphicFramePr>
        <p:xfrm>
          <a:off x="581192" y="3213928"/>
          <a:ext cx="11099820" cy="3423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639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A2A8C-FB72-42F4-B13F-CECABF3C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1905" y="2707340"/>
            <a:ext cx="5128189" cy="31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9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6FA88-09AE-43E0-B460-478F746B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29" y="2615836"/>
            <a:ext cx="7888941" cy="38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9540-8CD8-4456-A679-62D38601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 stretching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used to increase the pixel value range by rescaling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values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the input image.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 stretching is similar in idea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equalization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except that the pixel intensities are rescaled using the pixel values instead of probabilities and CDF.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contrast stretching transformation,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given by the following equation: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pixel intensity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minimum pixel value and the maximum pixel value in the input image respectively.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8EA6A-515E-4EDD-BDDA-E17ED971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762" y="4205007"/>
            <a:ext cx="3038475" cy="8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E5AAD-E804-4ABD-96E1-766028ED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3639" y="2043953"/>
            <a:ext cx="5564721" cy="44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7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9BDA1C-799A-4521-97A9-C4984F419C52}"/>
              </a:ext>
            </a:extLst>
          </p:cNvPr>
          <p:cNvGrpSpPr/>
          <p:nvPr/>
        </p:nvGrpSpPr>
        <p:grpSpPr>
          <a:xfrm>
            <a:off x="756761" y="2271152"/>
            <a:ext cx="10678478" cy="3893264"/>
            <a:chOff x="756761" y="2271152"/>
            <a:chExt cx="10678478" cy="38932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CA99C5-068F-4F4B-8A9D-67B933BD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6709" y="2271152"/>
              <a:ext cx="8178582" cy="34931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F5083-CDA8-4310-8AA9-F728DBE602F1}"/>
                </a:ext>
              </a:extLst>
            </p:cNvPr>
            <p:cNvSpPr txBox="1"/>
            <p:nvPr/>
          </p:nvSpPr>
          <p:spPr>
            <a:xfrm>
              <a:off x="756761" y="5764306"/>
              <a:ext cx="1067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 example of contrast stretching where the pixel value range is significantly different from [0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255].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3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C10DFE-332E-4606-B307-1F6A7F6E26B2}"/>
              </a:ext>
            </a:extLst>
          </p:cNvPr>
          <p:cNvGrpSpPr/>
          <p:nvPr/>
        </p:nvGrpSpPr>
        <p:grpSpPr>
          <a:xfrm>
            <a:off x="581192" y="2616574"/>
            <a:ext cx="11029616" cy="3547842"/>
            <a:chOff x="581192" y="2616574"/>
            <a:chExt cx="11029616" cy="35478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F5083-CDA8-4310-8AA9-F728DBE602F1}"/>
                </a:ext>
              </a:extLst>
            </p:cNvPr>
            <p:cNvSpPr txBox="1"/>
            <p:nvPr/>
          </p:nvSpPr>
          <p:spPr>
            <a:xfrm>
              <a:off x="581192" y="5764306"/>
              <a:ext cx="11029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 example of contrast stretching where the input pixel value range is same as [0,255].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71F464-DC65-4D2E-9B23-2FA2BB590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4431" y="2616574"/>
              <a:ext cx="7923137" cy="3147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8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9508F7-393B-4900-8B2D-FC114177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sigmoid function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defined as:</a:t>
            </a: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9EF65-11D9-41CD-8D76-3013C7FE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219" y="3506600"/>
            <a:ext cx="4491559" cy="29691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3BB70FA-F83F-425E-98AA-686B806F7734}"/>
              </a:ext>
            </a:extLst>
          </p:cNvPr>
          <p:cNvGrpSpPr/>
          <p:nvPr/>
        </p:nvGrpSpPr>
        <p:grpSpPr>
          <a:xfrm>
            <a:off x="2172619" y="2516973"/>
            <a:ext cx="7846757" cy="912027"/>
            <a:chOff x="2139903" y="2521334"/>
            <a:chExt cx="7846757" cy="912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A882-AAAE-4B5D-8917-05EA5B5F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9903" y="2521334"/>
              <a:ext cx="2587158" cy="907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670B91-ED1B-4FE1-B75F-1D56CD2C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515" y="2521334"/>
              <a:ext cx="4864145" cy="91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13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9360-EBDD-4BF9-A7CC-25D26B6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28EE-8634-4F57-9F51-80E979C8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8024925" cy="3678303"/>
          </a:xfrm>
        </p:spPr>
        <p:txBody>
          <a:bodyPr/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a function that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maps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 set of inputs to a set of outputs so that each input has exactly one output.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case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 transformation takes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intensities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image as an input and creates a new image where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corresponding pixel intensities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are defined by the transformation.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A08FA-678C-4A93-B71A-AA14375B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53710" y="2352220"/>
            <a:ext cx="2857098" cy="298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186EF-52C6-4126-9A0F-795248620B9E}"/>
              </a:ext>
            </a:extLst>
          </p:cNvPr>
          <p:cNvGrpSpPr/>
          <p:nvPr/>
        </p:nvGrpSpPr>
        <p:grpSpPr>
          <a:xfrm>
            <a:off x="2761129" y="2629344"/>
            <a:ext cx="6669742" cy="3094642"/>
            <a:chOff x="2662517" y="2019744"/>
            <a:chExt cx="6866965" cy="3186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8EFDB-9015-4CE4-8109-7F2DA7FA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2517" y="2019744"/>
              <a:ext cx="6866965" cy="17793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575602-2A5D-47A6-B50B-3EA3FF17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2517" y="3799102"/>
              <a:ext cx="6866965" cy="140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83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7835-C9F7-49DF-A958-A5796FD0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55" y="2677875"/>
            <a:ext cx="9103689" cy="34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0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86CB9-294B-4B0D-A9F6-7B6539C8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Contrast Normalization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method demonstrates that enhancing the pixel value at a certain location depends only on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its neighboring pixels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not the ones farther away from it. The method works by setting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mean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 pixel to zero and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standard deviation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1 based on the pixels in the neighborhood.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method works by setting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mean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 pixel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zero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standard deviation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1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based on the pixels in the neighborhood.</a:t>
            </a: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6140129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694C7-67C0-4D4A-A0AA-CEC74764EF3F}"/>
              </a:ext>
            </a:extLst>
          </p:cNvPr>
          <p:cNvGrpSpPr/>
          <p:nvPr/>
        </p:nvGrpSpPr>
        <p:grpSpPr>
          <a:xfrm>
            <a:off x="581192" y="1972237"/>
            <a:ext cx="11298555" cy="3636358"/>
            <a:chOff x="581192" y="2590802"/>
            <a:chExt cx="11298555" cy="3636358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17982ADD-53E6-4BC0-AB27-24F1D1D22D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2764930"/>
                </p:ext>
              </p:extLst>
            </p:nvPr>
          </p:nvGraphicFramePr>
          <p:xfrm>
            <a:off x="581192" y="2590802"/>
            <a:ext cx="11029616" cy="34155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55630D-1144-4CD9-A795-B87BC50E6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0131" y="5320819"/>
              <a:ext cx="2357717" cy="835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2299A1-6F5A-4570-BFCC-9C85E8E65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7141" y="5317910"/>
              <a:ext cx="2357717" cy="8379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539F8-2F0C-4840-9F1A-1AB54F08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51053" y="5246594"/>
              <a:ext cx="3228694" cy="980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133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B0AA4-55CD-4F9F-A6F0-84BF769B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4433" y="2024197"/>
            <a:ext cx="6923133" cy="41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Pixel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Let us consider the transformation,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T(x)=x+50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When this transformation is applied to an image, a value of 50 is added to the intensity of each pixel. The corresponding image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brighter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than the input image.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8E7B3F-7000-4A22-A8E0-40BC45FB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6391" y="3429000"/>
            <a:ext cx="7359215" cy="31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2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Inverse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89A3-EB89-42D2-8362-624B4DA2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inverse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 is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linear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transformation. The goal is to transform the dark intensities in the input image to bright intensities in the output image and vice versa.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range of intensities is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[0; L-1]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the input image, then the image inverse transformation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by the following: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intensity value of the pixel in the input image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51D57-6EEB-4D45-B358-D5093E3BB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11043" y="4530538"/>
            <a:ext cx="3569913" cy="70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Inverse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666FEA-63DC-4364-B469-D5EBD662DC0D}"/>
              </a:ext>
            </a:extLst>
          </p:cNvPr>
          <p:cNvGrpSpPr/>
          <p:nvPr/>
        </p:nvGrpSpPr>
        <p:grpSpPr>
          <a:xfrm>
            <a:off x="2538539" y="2269303"/>
            <a:ext cx="7114921" cy="3754979"/>
            <a:chOff x="2908206" y="2134832"/>
            <a:chExt cx="6375587" cy="33647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D5863E-FA2B-4BE9-BA09-AC8CF2608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08206" y="4117670"/>
              <a:ext cx="6375587" cy="1381949"/>
            </a:xfrm>
            <a:prstGeom prst="rect">
              <a:avLst/>
            </a:prstGeom>
          </p:spPr>
        </p:pic>
        <p:pic>
          <p:nvPicPr>
            <p:cNvPr id="12" name="Content Placeholder 4">
              <a:extLst>
                <a:ext uri="{FF2B5EF4-FFF2-40B4-BE49-F238E27FC236}">
                  <a16:creationId xmlns:a16="http://schemas.microsoft.com/office/drawing/2014/main" id="{4B8FBAA1-DEBB-4D6B-B233-631B38225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08206" y="2134832"/>
              <a:ext cx="6375587" cy="19828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260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4EDE-C52A-4C44-AF1D-AE041AE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 Inverse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02CEFE-EEE9-4BA3-B2EC-04B00E5FEABC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4582479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metal objects are very bright and prevent us from observing other details.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inverse transformation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suppresses the metal objects while enhancing other features of interest such as blood vessels.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60E5B7-E79F-4EDC-A5BC-C5BF23F40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16071" y="2332896"/>
            <a:ext cx="6294737" cy="360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0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1575-30B2-418E-99FF-893F5756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Law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A9182-501C-4FCC-A093-947A1F33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Power law transformation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also known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gamma-correction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is used to enhance the quality of the image. The power transformation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given by: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l-GR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γ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positive constants and </a:t>
            </a:r>
            <a:r>
              <a:rPr lang="en-US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intensity value of the pixel in the input image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In most cases </a:t>
            </a:r>
            <a:r>
              <a:rPr lang="en-US" sz="2400" b="1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 = 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02AD8E-9859-4F1D-84FA-A9CA58098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04452" y="2964518"/>
            <a:ext cx="2583095" cy="6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85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Law Transformation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4032C-1F1B-4922-875F-CD5B9589C2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5867" y="2008094"/>
            <a:ext cx="5700266" cy="442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273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8666</TotalTime>
  <Words>1401</Words>
  <Application>Microsoft Office PowerPoint</Application>
  <PresentationFormat>Widescreen</PresentationFormat>
  <Paragraphs>115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Cambria Math</vt:lpstr>
      <vt:lpstr>CMR10</vt:lpstr>
      <vt:lpstr>Consolas</vt:lpstr>
      <vt:lpstr>Gill Sans MT</vt:lpstr>
      <vt:lpstr>Times New Roman</vt:lpstr>
      <vt:lpstr>Wingdings 2</vt:lpstr>
      <vt:lpstr>Dividend</vt:lpstr>
      <vt:lpstr>Digital Image Processing</vt:lpstr>
      <vt:lpstr>Introduction</vt:lpstr>
      <vt:lpstr>Pixel Transformation</vt:lpstr>
      <vt:lpstr>Pixel Transformation (cont.)</vt:lpstr>
      <vt:lpstr>Image Inverse</vt:lpstr>
      <vt:lpstr>Image Inverse (cont.)</vt:lpstr>
      <vt:lpstr>Image Inverse (cont.)</vt:lpstr>
      <vt:lpstr>Power Law Transformation</vt:lpstr>
      <vt:lpstr>Power Law Transformation (cont.) </vt:lpstr>
      <vt:lpstr>Power Law Transformation (cont.) </vt:lpstr>
      <vt:lpstr>Power Law Transformation (cont.) </vt:lpstr>
      <vt:lpstr>Power Law Transformation (cont.) </vt:lpstr>
      <vt:lpstr>Log Transformation</vt:lpstr>
      <vt:lpstr>Log Transformation (cont.) </vt:lpstr>
      <vt:lpstr>Log Transformation (cont.) </vt:lpstr>
      <vt:lpstr>Log Transformation (cont.) </vt:lpstr>
      <vt:lpstr>Histogram Equalization</vt:lpstr>
      <vt:lpstr>Histogram Equalization (cont.)</vt:lpstr>
      <vt:lpstr>Histogram Equalization (cont.)</vt:lpstr>
      <vt:lpstr>Histogram Equalization (cont.)</vt:lpstr>
      <vt:lpstr>Histogram Equalization (cont.)</vt:lpstr>
      <vt:lpstr>Contrast Limited Adaptive Histogram Equalization (CLAHE)</vt:lpstr>
      <vt:lpstr>Contrast Limited Adaptive Histogram Equalization (CLAHE)</vt:lpstr>
      <vt:lpstr>Contrast Limited Adaptive Histogram Equalization (CLAHE)</vt:lpstr>
      <vt:lpstr>Contrast Stretching</vt:lpstr>
      <vt:lpstr>Contrast Stretching (cont.) </vt:lpstr>
      <vt:lpstr>Contrast Stretching (cont.) </vt:lpstr>
      <vt:lpstr>Contrast Stretching (cont.) </vt:lpstr>
      <vt:lpstr>Sigmoid Correction</vt:lpstr>
      <vt:lpstr>Sigmoid Correction (cont.) </vt:lpstr>
      <vt:lpstr>Sigmoid Correction (cont.) </vt:lpstr>
      <vt:lpstr>Local Contrast Normalization</vt:lpstr>
      <vt:lpstr>Local Contrast Normalization (cont.) </vt:lpstr>
      <vt:lpstr>Local Contrast Normalization (cont.)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Mohammad Javad Parseh</dc:creator>
  <cp:lastModifiedBy>Mohammad Javad Parseh</cp:lastModifiedBy>
  <cp:revision>257</cp:revision>
  <dcterms:created xsi:type="dcterms:W3CDTF">2024-09-27T23:09:34Z</dcterms:created>
  <dcterms:modified xsi:type="dcterms:W3CDTF">2024-10-26T13:22:31Z</dcterms:modified>
</cp:coreProperties>
</file>